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8" r:id="rId3"/>
    <p:sldId id="259" r:id="rId4"/>
    <p:sldId id="260" r:id="rId5"/>
    <p:sldId id="256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712"/>
  </p:normalViewPr>
  <p:slideViewPr>
    <p:cSldViewPr snapToGrid="0" snapToObjects="1">
      <p:cViewPr varScale="1">
        <p:scale>
          <a:sx n="76" d="100"/>
          <a:sy n="76" d="100"/>
        </p:scale>
        <p:origin x="216" y="7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D40556C-B527-AA46-A71C-39922A1AA2B0}" type="doc">
      <dgm:prSet loTypeId="urn:microsoft.com/office/officeart/2005/8/layout/venn1" loCatId="relationship" qsTypeId="urn:microsoft.com/office/officeart/2005/8/quickstyle/simple4" qsCatId="simple" csTypeId="urn:microsoft.com/office/officeart/2005/8/colors/accent1_2" csCatId="accent1" phldr="1"/>
      <dgm:spPr/>
    </dgm:pt>
    <dgm:pt modelId="{1B1F087D-8326-0A47-9A66-236B4576D2C5}">
      <dgm:prSet phldrT="[Text]"/>
      <dgm:spPr/>
      <dgm:t>
        <a:bodyPr/>
        <a:lstStyle/>
        <a:p>
          <a:r>
            <a:rPr lang="en-US" dirty="0" smtClean="0"/>
            <a:t>voluntary</a:t>
          </a:r>
          <a:endParaRPr lang="en-US" dirty="0"/>
        </a:p>
      </dgm:t>
    </dgm:pt>
    <dgm:pt modelId="{4F823B39-2649-274C-A34D-8234B754CF93}" type="parTrans" cxnId="{11CD6EA7-990C-FC46-84C2-7BF4A2375AAC}">
      <dgm:prSet/>
      <dgm:spPr/>
      <dgm:t>
        <a:bodyPr/>
        <a:lstStyle/>
        <a:p>
          <a:endParaRPr lang="en-US"/>
        </a:p>
      </dgm:t>
    </dgm:pt>
    <dgm:pt modelId="{7A8C479F-3085-C845-915A-30635FC3340F}" type="sibTrans" cxnId="{11CD6EA7-990C-FC46-84C2-7BF4A2375AAC}">
      <dgm:prSet/>
      <dgm:spPr/>
      <dgm:t>
        <a:bodyPr/>
        <a:lstStyle/>
        <a:p>
          <a:endParaRPr lang="en-US"/>
        </a:p>
      </dgm:t>
    </dgm:pt>
    <dgm:pt modelId="{A8E42E3A-107F-E64A-B808-EC9E51C2FEF5}">
      <dgm:prSet phldrT="[Text]"/>
      <dgm:spPr/>
      <dgm:t>
        <a:bodyPr/>
        <a:lstStyle/>
        <a:p>
          <a:r>
            <a:rPr lang="en-US" dirty="0" smtClean="0"/>
            <a:t>informed</a:t>
          </a:r>
          <a:endParaRPr lang="en-US" dirty="0"/>
        </a:p>
      </dgm:t>
    </dgm:pt>
    <dgm:pt modelId="{512A8E52-27E9-E24B-8DBE-4CABA681FF31}" type="parTrans" cxnId="{91B4E210-DEC9-954F-AD60-16D73278ED52}">
      <dgm:prSet/>
      <dgm:spPr/>
      <dgm:t>
        <a:bodyPr/>
        <a:lstStyle/>
        <a:p>
          <a:endParaRPr lang="en-US"/>
        </a:p>
      </dgm:t>
    </dgm:pt>
    <dgm:pt modelId="{A13CFA0F-0C83-6C48-9D56-C199E948C458}" type="sibTrans" cxnId="{91B4E210-DEC9-954F-AD60-16D73278ED52}">
      <dgm:prSet/>
      <dgm:spPr/>
      <dgm:t>
        <a:bodyPr/>
        <a:lstStyle/>
        <a:p>
          <a:endParaRPr lang="en-US"/>
        </a:p>
      </dgm:t>
    </dgm:pt>
    <dgm:pt modelId="{12D12C2D-56EE-6648-84A2-82AEEE5A2C6F}">
      <dgm:prSet phldrT="[Text]"/>
      <dgm:spPr/>
      <dgm:t>
        <a:bodyPr/>
        <a:lstStyle/>
        <a:p>
          <a:r>
            <a:rPr lang="en-US" dirty="0" smtClean="0"/>
            <a:t>competent</a:t>
          </a:r>
          <a:endParaRPr lang="en-US" dirty="0"/>
        </a:p>
      </dgm:t>
    </dgm:pt>
    <dgm:pt modelId="{96279FC7-C529-664B-A764-483FAB0119D1}" type="parTrans" cxnId="{2D2B4466-EE98-AC41-80FD-0668D11DE904}">
      <dgm:prSet/>
      <dgm:spPr/>
      <dgm:t>
        <a:bodyPr/>
        <a:lstStyle/>
        <a:p>
          <a:endParaRPr lang="en-US"/>
        </a:p>
      </dgm:t>
    </dgm:pt>
    <dgm:pt modelId="{0EC42D72-0C2B-0045-95CB-401E90869E3C}" type="sibTrans" cxnId="{2D2B4466-EE98-AC41-80FD-0668D11DE904}">
      <dgm:prSet/>
      <dgm:spPr/>
      <dgm:t>
        <a:bodyPr/>
        <a:lstStyle/>
        <a:p>
          <a:endParaRPr lang="en-US"/>
        </a:p>
      </dgm:t>
    </dgm:pt>
    <dgm:pt modelId="{0624054C-9213-3649-A130-FB682D9951E0}" type="pres">
      <dgm:prSet presAssocID="{5D40556C-B527-AA46-A71C-39922A1AA2B0}" presName="compositeShape" presStyleCnt="0">
        <dgm:presLayoutVars>
          <dgm:chMax val="7"/>
          <dgm:dir/>
          <dgm:resizeHandles val="exact"/>
        </dgm:presLayoutVars>
      </dgm:prSet>
      <dgm:spPr/>
    </dgm:pt>
    <dgm:pt modelId="{E2F51D4E-F689-AA42-8430-49B694B65E47}" type="pres">
      <dgm:prSet presAssocID="{1B1F087D-8326-0A47-9A66-236B4576D2C5}" presName="circ1" presStyleLbl="vennNode1" presStyleIdx="0" presStyleCnt="3"/>
      <dgm:spPr/>
    </dgm:pt>
    <dgm:pt modelId="{C643A5B7-6833-4349-B6FA-B73A1C3C17A5}" type="pres">
      <dgm:prSet presAssocID="{1B1F087D-8326-0A47-9A66-236B4576D2C5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DEBA07C7-2EF3-5640-A31C-D39E77597816}" type="pres">
      <dgm:prSet presAssocID="{A8E42E3A-107F-E64A-B808-EC9E51C2FEF5}" presName="circ2" presStyleLbl="vennNode1" presStyleIdx="1" presStyleCnt="3"/>
      <dgm:spPr/>
    </dgm:pt>
    <dgm:pt modelId="{3B3FAD9D-C327-8B4C-80BB-38F5463C5304}" type="pres">
      <dgm:prSet presAssocID="{A8E42E3A-107F-E64A-B808-EC9E51C2FEF5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91D0B7F2-6801-494D-9B96-545902D04E42}" type="pres">
      <dgm:prSet presAssocID="{12D12C2D-56EE-6648-84A2-82AEEE5A2C6F}" presName="circ3" presStyleLbl="vennNode1" presStyleIdx="2" presStyleCnt="3"/>
      <dgm:spPr/>
    </dgm:pt>
    <dgm:pt modelId="{A0E8DBF1-02F6-8040-9E62-9E4DEB928781}" type="pres">
      <dgm:prSet presAssocID="{12D12C2D-56EE-6648-84A2-82AEEE5A2C6F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</dgm:pt>
  </dgm:ptLst>
  <dgm:cxnLst>
    <dgm:cxn modelId="{93402A13-7625-D745-A26E-E9CA2900F47B}" type="presOf" srcId="{A8E42E3A-107F-E64A-B808-EC9E51C2FEF5}" destId="{DEBA07C7-2EF3-5640-A31C-D39E77597816}" srcOrd="0" destOrd="0" presId="urn:microsoft.com/office/officeart/2005/8/layout/venn1"/>
    <dgm:cxn modelId="{2F9F713B-0467-224D-8161-5EB3C69CE7B5}" type="presOf" srcId="{5D40556C-B527-AA46-A71C-39922A1AA2B0}" destId="{0624054C-9213-3649-A130-FB682D9951E0}" srcOrd="0" destOrd="0" presId="urn:microsoft.com/office/officeart/2005/8/layout/venn1"/>
    <dgm:cxn modelId="{F0E94796-40CF-CA47-9B6F-A8FDBBB24AE8}" type="presOf" srcId="{1B1F087D-8326-0A47-9A66-236B4576D2C5}" destId="{C643A5B7-6833-4349-B6FA-B73A1C3C17A5}" srcOrd="1" destOrd="0" presId="urn:microsoft.com/office/officeart/2005/8/layout/venn1"/>
    <dgm:cxn modelId="{B92EA894-50B2-5247-930F-B790E743A126}" type="presOf" srcId="{1B1F087D-8326-0A47-9A66-236B4576D2C5}" destId="{E2F51D4E-F689-AA42-8430-49B694B65E47}" srcOrd="0" destOrd="0" presId="urn:microsoft.com/office/officeart/2005/8/layout/venn1"/>
    <dgm:cxn modelId="{91B4E210-DEC9-954F-AD60-16D73278ED52}" srcId="{5D40556C-B527-AA46-A71C-39922A1AA2B0}" destId="{A8E42E3A-107F-E64A-B808-EC9E51C2FEF5}" srcOrd="1" destOrd="0" parTransId="{512A8E52-27E9-E24B-8DBE-4CABA681FF31}" sibTransId="{A13CFA0F-0C83-6C48-9D56-C199E948C458}"/>
    <dgm:cxn modelId="{E2E7B169-EFEF-E545-A923-7E238275E754}" type="presOf" srcId="{12D12C2D-56EE-6648-84A2-82AEEE5A2C6F}" destId="{A0E8DBF1-02F6-8040-9E62-9E4DEB928781}" srcOrd="1" destOrd="0" presId="urn:microsoft.com/office/officeart/2005/8/layout/venn1"/>
    <dgm:cxn modelId="{11CD6EA7-990C-FC46-84C2-7BF4A2375AAC}" srcId="{5D40556C-B527-AA46-A71C-39922A1AA2B0}" destId="{1B1F087D-8326-0A47-9A66-236B4576D2C5}" srcOrd="0" destOrd="0" parTransId="{4F823B39-2649-274C-A34D-8234B754CF93}" sibTransId="{7A8C479F-3085-C845-915A-30635FC3340F}"/>
    <dgm:cxn modelId="{FD89DF94-9461-D640-A354-637E3BA0FEB7}" type="presOf" srcId="{12D12C2D-56EE-6648-84A2-82AEEE5A2C6F}" destId="{91D0B7F2-6801-494D-9B96-545902D04E42}" srcOrd="0" destOrd="0" presId="urn:microsoft.com/office/officeart/2005/8/layout/venn1"/>
    <dgm:cxn modelId="{2D2B4466-EE98-AC41-80FD-0668D11DE904}" srcId="{5D40556C-B527-AA46-A71C-39922A1AA2B0}" destId="{12D12C2D-56EE-6648-84A2-82AEEE5A2C6F}" srcOrd="2" destOrd="0" parTransId="{96279FC7-C529-664B-A764-483FAB0119D1}" sibTransId="{0EC42D72-0C2B-0045-95CB-401E90869E3C}"/>
    <dgm:cxn modelId="{E217AB4B-0576-9E44-9355-3026A5494BDA}" type="presOf" srcId="{A8E42E3A-107F-E64A-B808-EC9E51C2FEF5}" destId="{3B3FAD9D-C327-8B4C-80BB-38F5463C5304}" srcOrd="1" destOrd="0" presId="urn:microsoft.com/office/officeart/2005/8/layout/venn1"/>
    <dgm:cxn modelId="{F7893E57-714F-EE4E-A3C1-7A10D95CE5C6}" type="presParOf" srcId="{0624054C-9213-3649-A130-FB682D9951E0}" destId="{E2F51D4E-F689-AA42-8430-49B694B65E47}" srcOrd="0" destOrd="0" presId="urn:microsoft.com/office/officeart/2005/8/layout/venn1"/>
    <dgm:cxn modelId="{FBA16521-6CDF-7141-9CBA-5941317CBE21}" type="presParOf" srcId="{0624054C-9213-3649-A130-FB682D9951E0}" destId="{C643A5B7-6833-4349-B6FA-B73A1C3C17A5}" srcOrd="1" destOrd="0" presId="urn:microsoft.com/office/officeart/2005/8/layout/venn1"/>
    <dgm:cxn modelId="{68EF912A-0885-2A4A-A55E-601114ADB951}" type="presParOf" srcId="{0624054C-9213-3649-A130-FB682D9951E0}" destId="{DEBA07C7-2EF3-5640-A31C-D39E77597816}" srcOrd="2" destOrd="0" presId="urn:microsoft.com/office/officeart/2005/8/layout/venn1"/>
    <dgm:cxn modelId="{4D044E20-050F-F248-8338-DA8D9A66AB15}" type="presParOf" srcId="{0624054C-9213-3649-A130-FB682D9951E0}" destId="{3B3FAD9D-C327-8B4C-80BB-38F5463C5304}" srcOrd="3" destOrd="0" presId="urn:microsoft.com/office/officeart/2005/8/layout/venn1"/>
    <dgm:cxn modelId="{A6839C82-1D62-114C-8EF3-87440E847763}" type="presParOf" srcId="{0624054C-9213-3649-A130-FB682D9951E0}" destId="{91D0B7F2-6801-494D-9B96-545902D04E42}" srcOrd="4" destOrd="0" presId="urn:microsoft.com/office/officeart/2005/8/layout/venn1"/>
    <dgm:cxn modelId="{51B3931C-8E38-2747-A707-898557B7A7B6}" type="presParOf" srcId="{0624054C-9213-3649-A130-FB682D9951E0}" destId="{A0E8DBF1-02F6-8040-9E62-9E4DEB928781}" srcOrd="5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2F51D4E-F689-AA42-8430-49B694B65E47}">
      <dsp:nvSpPr>
        <dsp:cNvPr id="0" name=""/>
        <dsp:cNvSpPr/>
      </dsp:nvSpPr>
      <dsp:spPr>
        <a:xfrm>
          <a:off x="1285398" y="54391"/>
          <a:ext cx="2610802" cy="2610802"/>
        </a:xfrm>
        <a:prstGeom prst="ellipse">
          <a:avLst/>
        </a:prstGeom>
        <a:gradFill rotWithShape="0">
          <a:gsLst>
            <a:gs pos="0">
              <a:schemeClr val="accent1">
                <a:alpha val="5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alpha val="5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alpha val="5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 smtClean="0"/>
            <a:t>voluntary</a:t>
          </a:r>
          <a:endParaRPr lang="en-US" sz="2700" kern="1200" dirty="0"/>
        </a:p>
      </dsp:txBody>
      <dsp:txXfrm>
        <a:off x="1633505" y="511282"/>
        <a:ext cx="1914588" cy="1174861"/>
      </dsp:txXfrm>
    </dsp:sp>
    <dsp:sp modelId="{DEBA07C7-2EF3-5640-A31C-D39E77597816}">
      <dsp:nvSpPr>
        <dsp:cNvPr id="0" name=""/>
        <dsp:cNvSpPr/>
      </dsp:nvSpPr>
      <dsp:spPr>
        <a:xfrm>
          <a:off x="2227463" y="1686143"/>
          <a:ext cx="2610802" cy="2610802"/>
        </a:xfrm>
        <a:prstGeom prst="ellipse">
          <a:avLst/>
        </a:prstGeom>
        <a:gradFill rotWithShape="0">
          <a:gsLst>
            <a:gs pos="0">
              <a:schemeClr val="accent1">
                <a:alpha val="5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alpha val="5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alpha val="5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 smtClean="0"/>
            <a:t>informed</a:t>
          </a:r>
          <a:endParaRPr lang="en-US" sz="2700" kern="1200" dirty="0"/>
        </a:p>
      </dsp:txBody>
      <dsp:txXfrm>
        <a:off x="3025933" y="2360600"/>
        <a:ext cx="1566481" cy="1435941"/>
      </dsp:txXfrm>
    </dsp:sp>
    <dsp:sp modelId="{91D0B7F2-6801-494D-9B96-545902D04E42}">
      <dsp:nvSpPr>
        <dsp:cNvPr id="0" name=""/>
        <dsp:cNvSpPr/>
      </dsp:nvSpPr>
      <dsp:spPr>
        <a:xfrm>
          <a:off x="343333" y="1686143"/>
          <a:ext cx="2610802" cy="2610802"/>
        </a:xfrm>
        <a:prstGeom prst="ellipse">
          <a:avLst/>
        </a:prstGeom>
        <a:gradFill rotWithShape="0">
          <a:gsLst>
            <a:gs pos="0">
              <a:schemeClr val="accent1">
                <a:alpha val="5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alpha val="5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alpha val="5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 smtClean="0"/>
            <a:t>competent</a:t>
          </a:r>
          <a:endParaRPr lang="en-US" sz="2700" kern="1200" dirty="0"/>
        </a:p>
      </dsp:txBody>
      <dsp:txXfrm>
        <a:off x="589184" y="2360600"/>
        <a:ext cx="1566481" cy="143594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52829-A6DE-474E-A263-72A45FB7493A}" type="datetimeFigureOut">
              <a:rPr lang="en-US" smtClean="0"/>
              <a:t>10/21/17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B66C8-9F8A-6049-BD41-1BE4F7CE43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72792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52829-A6DE-474E-A263-72A45FB7493A}" type="datetimeFigureOut">
              <a:rPr lang="en-US" smtClean="0"/>
              <a:t>10/21/17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B66C8-9F8A-6049-BD41-1BE4F7CE43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3443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52829-A6DE-474E-A263-72A45FB7493A}" type="datetimeFigureOut">
              <a:rPr lang="en-US" smtClean="0"/>
              <a:t>10/21/17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B66C8-9F8A-6049-BD41-1BE4F7CE43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3327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52829-A6DE-474E-A263-72A45FB7493A}" type="datetimeFigureOut">
              <a:rPr lang="en-US" smtClean="0"/>
              <a:t>10/21/17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B66C8-9F8A-6049-BD41-1BE4F7CE43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9517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52829-A6DE-474E-A263-72A45FB7493A}" type="datetimeFigureOut">
              <a:rPr lang="en-US" smtClean="0"/>
              <a:t>10/21/17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B66C8-9F8A-6049-BD41-1BE4F7CE43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98909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52829-A6DE-474E-A263-72A45FB7493A}" type="datetimeFigureOut">
              <a:rPr lang="en-US" smtClean="0"/>
              <a:t>10/21/17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B66C8-9F8A-6049-BD41-1BE4F7CE43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78437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52829-A6DE-474E-A263-72A45FB7493A}" type="datetimeFigureOut">
              <a:rPr lang="en-US" smtClean="0"/>
              <a:t>10/21/17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B66C8-9F8A-6049-BD41-1BE4F7CE43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67203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52829-A6DE-474E-A263-72A45FB7493A}" type="datetimeFigureOut">
              <a:rPr lang="en-US" smtClean="0"/>
              <a:t>10/21/17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B66C8-9F8A-6049-BD41-1BE4F7CE43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26807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52829-A6DE-474E-A263-72A45FB7493A}" type="datetimeFigureOut">
              <a:rPr lang="en-US" smtClean="0"/>
              <a:t>10/21/17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B66C8-9F8A-6049-BD41-1BE4F7CE43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7540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52829-A6DE-474E-A263-72A45FB7493A}" type="datetimeFigureOut">
              <a:rPr lang="en-US" smtClean="0"/>
              <a:t>10/21/17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B66C8-9F8A-6049-BD41-1BE4F7CE43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299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52829-A6DE-474E-A263-72A45FB7493A}" type="datetimeFigureOut">
              <a:rPr lang="en-US" smtClean="0"/>
              <a:t>10/21/17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B66C8-9F8A-6049-BD41-1BE4F7CE43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97531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752829-A6DE-474E-A263-72A45FB7493A}" type="datetimeFigureOut">
              <a:rPr lang="en-US" smtClean="0"/>
              <a:t>10/21/17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CB66C8-9F8A-6049-BD41-1BE4F7CE43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38055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4" Type="http://schemas.openxmlformats.org/officeDocument/2006/relationships/diagramQuickStyle" Target="../diagrams/quickStyle1.xml"/><Relationship Id="rId5" Type="http://schemas.openxmlformats.org/officeDocument/2006/relationships/diagramColors" Target="../diagrams/colors1.xml"/><Relationship Id="rId6" Type="http://schemas.microsoft.com/office/2007/relationships/diagramDrawing" Target="../diagrams/drawing1.xml"/><Relationship Id="rId1" Type="http://schemas.openxmlformats.org/officeDocument/2006/relationships/slideLayout" Target="../slideLayouts/slideLayout4.xml"/><Relationship Id="rId2" Type="http://schemas.openxmlformats.org/officeDocument/2006/relationships/diagramData" Target="../diagrams/data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3.tif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Shared decision making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Patient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Knows herself</a:t>
            </a:r>
          </a:p>
          <a:p>
            <a:r>
              <a:rPr lang="en-US" dirty="0" smtClean="0"/>
              <a:t>Knows what is important for her in terms of outcome</a:t>
            </a:r>
          </a:p>
          <a:p>
            <a:r>
              <a:rPr lang="en-US" dirty="0" smtClean="0"/>
              <a:t>Knows what she wants to avoid in terms of side effects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Doctor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Knows medicine</a:t>
            </a:r>
          </a:p>
          <a:p>
            <a:r>
              <a:rPr lang="en-US" dirty="0" smtClean="0"/>
              <a:t>Knows the prognosis for the patient’s condition and what is likely to help</a:t>
            </a:r>
          </a:p>
          <a:p>
            <a:r>
              <a:rPr lang="en-US" dirty="0" smtClean="0"/>
              <a:t>Knows the risks and drawbacks of the different treatments available</a:t>
            </a:r>
            <a:endParaRPr lang="en-US" dirty="0"/>
          </a:p>
        </p:txBody>
      </p:sp>
      <p:pic>
        <p:nvPicPr>
          <p:cNvPr id="8" name="Picture 7" descr="https://www.easyreadhealthwales.org.uk/media/34898/consent-a-guide-for-people-with-learning-disabilities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76267" y="276225"/>
            <a:ext cx="2453746" cy="243310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6083273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Seeking consent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General rule: no treatment without consent</a:t>
            </a:r>
          </a:p>
          <a:p>
            <a:r>
              <a:rPr lang="en-US" dirty="0" smtClean="0"/>
              <a:t>Presumption that adults have the mental capacity to make legally competent decisions</a:t>
            </a:r>
          </a:p>
          <a:p>
            <a:r>
              <a:rPr lang="en-US" dirty="0" smtClean="0"/>
              <a:t>No coercion </a:t>
            </a:r>
            <a:r>
              <a:rPr lang="mr-IN" dirty="0" smtClean="0"/>
              <a:t>–</a:t>
            </a:r>
            <a:r>
              <a:rPr lang="en-US" dirty="0" smtClean="0"/>
              <a:t> free to say no</a:t>
            </a:r>
          </a:p>
          <a:p>
            <a:r>
              <a:rPr lang="en-US" dirty="0" smtClean="0"/>
              <a:t>Provide information about </a:t>
            </a:r>
          </a:p>
          <a:p>
            <a:pPr lvl="1"/>
            <a:r>
              <a:rPr lang="en-US" dirty="0"/>
              <a:t>W</a:t>
            </a:r>
            <a:r>
              <a:rPr lang="en-US" dirty="0" smtClean="0"/>
              <a:t>hat is involved</a:t>
            </a:r>
          </a:p>
          <a:p>
            <a:pPr lvl="1"/>
            <a:r>
              <a:rPr lang="en-US" dirty="0" smtClean="0"/>
              <a:t>Why it will be done </a:t>
            </a:r>
            <a:r>
              <a:rPr lang="mr-IN" dirty="0" smtClean="0"/>
              <a:t>–</a:t>
            </a:r>
            <a:r>
              <a:rPr lang="en-US" dirty="0" smtClean="0"/>
              <a:t> likely benefits</a:t>
            </a:r>
          </a:p>
          <a:p>
            <a:pPr lvl="1"/>
            <a:r>
              <a:rPr lang="en-US" dirty="0" smtClean="0"/>
              <a:t>‘Material risks’</a:t>
            </a:r>
          </a:p>
          <a:p>
            <a:pPr lvl="1"/>
            <a:r>
              <a:rPr lang="en-US" dirty="0" smtClean="0"/>
              <a:t>Realistic alternatives</a:t>
            </a:r>
          </a:p>
          <a:p>
            <a:pPr lvl="1"/>
            <a:endParaRPr lang="en-US" dirty="0"/>
          </a:p>
        </p:txBody>
      </p:sp>
      <p:graphicFrame>
        <p:nvGraphicFramePr>
          <p:cNvPr id="11" name="Content Placeholder 10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802239324"/>
              </p:ext>
            </p:extLst>
          </p:nvPr>
        </p:nvGraphicFramePr>
        <p:xfrm>
          <a:off x="6172200" y="1825625"/>
          <a:ext cx="5181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569706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Loss of decision-making capacity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S2(1) MCA: ‘a person lacks capacity in relation to a matter if </a:t>
            </a:r>
            <a:endParaRPr lang="en-GB" dirty="0" smtClean="0"/>
          </a:p>
          <a:p>
            <a:pPr lvl="1"/>
            <a:r>
              <a:rPr lang="en-GB" dirty="0" smtClean="0"/>
              <a:t>at </a:t>
            </a:r>
            <a:r>
              <a:rPr lang="en-GB" dirty="0"/>
              <a:t>the material time </a:t>
            </a:r>
            <a:endParaRPr lang="en-GB" dirty="0" smtClean="0"/>
          </a:p>
          <a:p>
            <a:pPr lvl="1"/>
            <a:r>
              <a:rPr lang="en-GB" dirty="0" smtClean="0"/>
              <a:t>he </a:t>
            </a:r>
            <a:r>
              <a:rPr lang="en-GB" dirty="0"/>
              <a:t>is unable to make a decision for himself </a:t>
            </a:r>
            <a:endParaRPr lang="en-GB" dirty="0" smtClean="0"/>
          </a:p>
          <a:p>
            <a:pPr lvl="1"/>
            <a:r>
              <a:rPr lang="en-GB" dirty="0" smtClean="0"/>
              <a:t>in </a:t>
            </a:r>
            <a:r>
              <a:rPr lang="en-GB" dirty="0"/>
              <a:t>relation to the matter </a:t>
            </a:r>
            <a:endParaRPr lang="en-GB" dirty="0" smtClean="0"/>
          </a:p>
          <a:p>
            <a:pPr lvl="1"/>
            <a:r>
              <a:rPr lang="en-GB" dirty="0" smtClean="0"/>
              <a:t>because </a:t>
            </a:r>
            <a:r>
              <a:rPr lang="en-GB" dirty="0"/>
              <a:t>of an impairment of, or a disturbance in the functioning of, the mind or brain.’ </a:t>
            </a:r>
            <a:endParaRPr lang="en-GB" dirty="0" smtClean="0"/>
          </a:p>
          <a:p>
            <a:pPr lvl="1"/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S3(1):‘… a person is unable to make a decision for himself if he is unable— </a:t>
            </a:r>
          </a:p>
          <a:p>
            <a:pPr lvl="1"/>
            <a:r>
              <a:rPr lang="en-GB" dirty="0" smtClean="0"/>
              <a:t>to </a:t>
            </a:r>
            <a:r>
              <a:rPr lang="en-GB" b="1" dirty="0"/>
              <a:t>understand</a:t>
            </a:r>
            <a:r>
              <a:rPr lang="en-GB" dirty="0"/>
              <a:t> the information relevant to the decision, </a:t>
            </a:r>
          </a:p>
          <a:p>
            <a:pPr lvl="1"/>
            <a:r>
              <a:rPr lang="en-GB" dirty="0" smtClean="0"/>
              <a:t>to </a:t>
            </a:r>
            <a:r>
              <a:rPr lang="en-GB" b="1" dirty="0"/>
              <a:t>retain</a:t>
            </a:r>
            <a:r>
              <a:rPr lang="en-GB" dirty="0"/>
              <a:t> that information, </a:t>
            </a:r>
          </a:p>
          <a:p>
            <a:pPr lvl="1"/>
            <a:r>
              <a:rPr lang="en-GB" dirty="0" smtClean="0"/>
              <a:t>to </a:t>
            </a:r>
            <a:r>
              <a:rPr lang="en-GB" b="1" dirty="0"/>
              <a:t>use or weigh</a:t>
            </a:r>
            <a:r>
              <a:rPr lang="en-GB" dirty="0"/>
              <a:t> that information as part of the process of making the decision, </a:t>
            </a:r>
            <a:r>
              <a:rPr lang="en-GB" b="1" dirty="0"/>
              <a:t>or</a:t>
            </a:r>
            <a:r>
              <a:rPr lang="en-GB" dirty="0"/>
              <a:t> </a:t>
            </a:r>
          </a:p>
          <a:p>
            <a:pPr lvl="1"/>
            <a:r>
              <a:rPr lang="en-GB" dirty="0" smtClean="0"/>
              <a:t>to </a:t>
            </a:r>
            <a:r>
              <a:rPr lang="en-GB" b="1" dirty="0"/>
              <a:t>communicate</a:t>
            </a:r>
            <a:r>
              <a:rPr lang="en-GB" dirty="0"/>
              <a:t> his decision (whether by talking, using sign language or any other means).’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64919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Caring for people who can’t make decisions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650331"/>
          </a:xfrm>
        </p:spPr>
        <p:txBody>
          <a:bodyPr>
            <a:normAutofit fontScale="92500" lnSpcReduction="20000"/>
          </a:bodyPr>
          <a:lstStyle/>
          <a:p>
            <a:r>
              <a:rPr lang="en-GB" dirty="0"/>
              <a:t>Principle 1: ‘A person must be assumed to have capacity unless it is established that he lacks capacity.’ </a:t>
            </a:r>
          </a:p>
          <a:p>
            <a:r>
              <a:rPr lang="en-GB" dirty="0"/>
              <a:t>Principle 2: ‘A person is not to be treated as unable to make a decision unless all practicable steps to help him to do so have been taken without success.’ </a:t>
            </a:r>
          </a:p>
          <a:p>
            <a:r>
              <a:rPr lang="en-GB" dirty="0"/>
              <a:t>Principle 3: ‘A person is not to be treated as unable to make a decision merely because he makes an unwise decision.’ </a:t>
            </a:r>
          </a:p>
          <a:p>
            <a:r>
              <a:rPr lang="en-GB" dirty="0"/>
              <a:t>Principle 4: ‘An act done, or decision made, under this Act for or on behalf of a person who lacks capacity must be done, or made, in his best interests.’ </a:t>
            </a:r>
          </a:p>
          <a:p>
            <a:r>
              <a:rPr lang="en-GB" dirty="0"/>
              <a:t>Principle 5: ‘Before the act is done, or the decision is made, regard must be had to whether the purpose for which it is needed can be as effectively achieved in a way that is less restrictive of the person’s rights and freedom of action.’ </a:t>
            </a:r>
          </a:p>
        </p:txBody>
      </p:sp>
    </p:spTree>
    <p:extLst>
      <p:ext uri="{BB962C8B-B14F-4D97-AF65-F5344CB8AC3E}">
        <p14:creationId xmlns:p14="http://schemas.microsoft.com/office/powerpoint/2010/main" val="20735367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Advance Decisions to Refuse Treatment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A decision you make while you have capacity</a:t>
            </a:r>
            <a:r>
              <a:rPr lang="mr-IN" dirty="0" smtClean="0"/>
              <a:t>…</a:t>
            </a:r>
            <a:endParaRPr lang="en-US" dirty="0" smtClean="0"/>
          </a:p>
          <a:p>
            <a:r>
              <a:rPr lang="mr-IN" dirty="0" smtClean="0"/>
              <a:t>…</a:t>
            </a:r>
            <a:r>
              <a:rPr lang="en-GB" dirty="0" smtClean="0"/>
              <a:t>t</a:t>
            </a:r>
            <a:r>
              <a:rPr lang="en-US" dirty="0" smtClean="0"/>
              <a:t>o refuse a particular treatment, if it is proposed, at a time when you lack capacity</a:t>
            </a:r>
          </a:p>
          <a:p>
            <a:r>
              <a:rPr lang="en-US" dirty="0" smtClean="0"/>
              <a:t>Can be withdrawn at any time, provided you have capacity</a:t>
            </a:r>
          </a:p>
          <a:p>
            <a:r>
              <a:rPr lang="en-US" dirty="0" smtClean="0"/>
              <a:t>If you want to make an ADRT relating to life-sustaining treatment it should be</a:t>
            </a:r>
          </a:p>
          <a:p>
            <a:pPr lvl="1"/>
            <a:r>
              <a:rPr lang="en-US" dirty="0" smtClean="0"/>
              <a:t>Written</a:t>
            </a:r>
          </a:p>
          <a:p>
            <a:pPr lvl="1"/>
            <a:r>
              <a:rPr lang="en-US" dirty="0" smtClean="0"/>
              <a:t>Specific (‘even if my life is at risk’)</a:t>
            </a:r>
          </a:p>
          <a:p>
            <a:pPr lvl="1"/>
            <a:r>
              <a:rPr lang="en-US" dirty="0" smtClean="0"/>
              <a:t>Signed (use proxy if unable to write)</a:t>
            </a:r>
          </a:p>
          <a:p>
            <a:pPr lvl="1"/>
            <a:r>
              <a:rPr lang="en-US" dirty="0" smtClean="0"/>
              <a:t>Witnessed</a:t>
            </a:r>
            <a:endParaRPr lang="en-US" dirty="0"/>
          </a:p>
        </p:txBody>
      </p:sp>
      <p:pic>
        <p:nvPicPr>
          <p:cNvPr id="8" name="Content Placeholder 7" descr="Living Will tattoo"/>
          <p:cNvPicPr>
            <a:picLocks noGrp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36267" y="1825625"/>
            <a:ext cx="4639733" cy="435133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69146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Lasting Power of Attorney (Personal Welfare)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decision you make, while you have capacity</a:t>
            </a:r>
            <a:r>
              <a:rPr lang="mr-IN" dirty="0" smtClean="0"/>
              <a:t>…</a:t>
            </a:r>
            <a:endParaRPr lang="en-GB" dirty="0" smtClean="0"/>
          </a:p>
          <a:p>
            <a:r>
              <a:rPr lang="mr-IN" dirty="0" smtClean="0"/>
              <a:t>…</a:t>
            </a:r>
            <a:r>
              <a:rPr lang="en-GB" dirty="0" smtClean="0"/>
              <a:t> to grant another person/persons the authority</a:t>
            </a:r>
            <a:r>
              <a:rPr lang="mr-IN" dirty="0" smtClean="0"/>
              <a:t>…</a:t>
            </a:r>
            <a:endParaRPr lang="en-GB" dirty="0" smtClean="0"/>
          </a:p>
          <a:p>
            <a:r>
              <a:rPr lang="mr-IN" dirty="0" smtClean="0"/>
              <a:t>…</a:t>
            </a:r>
            <a:r>
              <a:rPr lang="en-GB" dirty="0" smtClean="0"/>
              <a:t>.to make decisions about your personal welfare</a:t>
            </a:r>
            <a:r>
              <a:rPr lang="mr-IN" dirty="0" smtClean="0"/>
              <a:t>…</a:t>
            </a:r>
            <a:endParaRPr lang="en-GB" dirty="0" smtClean="0"/>
          </a:p>
          <a:p>
            <a:r>
              <a:rPr lang="mr-IN" dirty="0" smtClean="0"/>
              <a:t>…</a:t>
            </a:r>
            <a:r>
              <a:rPr lang="en-GB" dirty="0" smtClean="0"/>
              <a:t> if you lose capacity to make those decisions yourself</a:t>
            </a:r>
          </a:p>
          <a:p>
            <a:endParaRPr lang="en-GB" dirty="0"/>
          </a:p>
          <a:p>
            <a:r>
              <a:rPr lang="en-GB" dirty="0" smtClean="0"/>
              <a:t>Enables you to authorise someone you trust to know you well enough to make the decision you would have wanted to act on your behalf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2824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Best Interests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 the absence of an ADRT, decisions about treatment are made by</a:t>
            </a:r>
          </a:p>
          <a:p>
            <a:pPr lvl="1"/>
            <a:r>
              <a:rPr lang="en-US" dirty="0" smtClean="0"/>
              <a:t>A person granted authority under an LPA, or</a:t>
            </a:r>
          </a:p>
          <a:p>
            <a:pPr lvl="1"/>
            <a:r>
              <a:rPr lang="en-US" dirty="0" smtClean="0"/>
              <a:t>(if no LPA has been made) your doctor</a:t>
            </a:r>
          </a:p>
          <a:p>
            <a:endParaRPr lang="en-US" dirty="0"/>
          </a:p>
          <a:p>
            <a:r>
              <a:rPr lang="en-US" dirty="0" smtClean="0"/>
              <a:t>In both cases, they are obliged to act in your ‘best interests’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172199" y="1690689"/>
            <a:ext cx="5901267" cy="46254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97936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598</Words>
  <Application>Microsoft Macintosh PowerPoint</Application>
  <PresentationFormat>Widescreen</PresentationFormat>
  <Paragraphs>60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Calibri</vt:lpstr>
      <vt:lpstr>Calibri Light</vt:lpstr>
      <vt:lpstr>Mangal</vt:lpstr>
      <vt:lpstr>Arial</vt:lpstr>
      <vt:lpstr>Office Theme</vt:lpstr>
      <vt:lpstr>Shared decision making</vt:lpstr>
      <vt:lpstr>Seeking consent</vt:lpstr>
      <vt:lpstr>Loss of decision-making capacity</vt:lpstr>
      <vt:lpstr>Caring for people who can’t make decisions</vt:lpstr>
      <vt:lpstr>Advance Decisions to Refuse Treatment</vt:lpstr>
      <vt:lpstr>Lasting Power of Attorney (Personal Welfare)</vt:lpstr>
      <vt:lpstr>Best Interests</vt:lpstr>
    </vt:vector>
  </TitlesOfParts>
  <Company/>
  <LinksUpToDate>false</LinksUpToDate>
  <SharedDoc>false</SharedDoc>
  <HyperlinksChanged>false</HyperlinksChanged>
  <AppVersion>15.0033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Shared decision making</dc:title>
  <dc:creator>Jon Fistein</dc:creator>
  <cp:lastModifiedBy>Jon Fistein</cp:lastModifiedBy>
  <cp:revision>5</cp:revision>
  <dcterms:created xsi:type="dcterms:W3CDTF">2017-10-21T10:36:46Z</dcterms:created>
  <dcterms:modified xsi:type="dcterms:W3CDTF">2017-10-21T11:20:33Z</dcterms:modified>
</cp:coreProperties>
</file>